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33" r:id="rId27"/>
    <p:sldId id="334" r:id="rId28"/>
    <p:sldId id="309" r:id="rId29"/>
    <p:sldId id="310" r:id="rId30"/>
    <p:sldId id="311" r:id="rId31"/>
    <p:sldId id="312" r:id="rId32"/>
    <p:sldId id="314" r:id="rId33"/>
    <p:sldId id="335" r:id="rId34"/>
    <p:sldId id="315" r:id="rId35"/>
    <p:sldId id="316" r:id="rId36"/>
    <p:sldId id="336"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1C7DDB"/>
    <a:srgbClr val="F2F4F8"/>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E276C52-1429-42F5-B0EC-B04DE8F90C17}" v="2" dt="2024-10-10T14:21:34.348"/>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815"/>
    <p:restoredTop sz="85169"/>
  </p:normalViewPr>
  <p:slideViewPr>
    <p:cSldViewPr snapToGrid="0" snapToObjects="1">
      <p:cViewPr varScale="1">
        <p:scale>
          <a:sx n="64" d="100"/>
          <a:sy n="64" d="100"/>
        </p:scale>
        <p:origin x="758" y="7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6/11/relationships/changesInfo" Target="changesInfos/changesInfo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thya Rithvikaa" userId="206a337f56a966b1" providerId="LiveId" clId="{CE276C52-1429-42F5-B0EC-B04DE8F90C17}"/>
    <pc:docChg chg="modSld">
      <pc:chgData name="Sathya Rithvikaa" userId="206a337f56a966b1" providerId="LiveId" clId="{CE276C52-1429-42F5-B0EC-B04DE8F90C17}" dt="2024-10-10T14:12:22.310" v="0"/>
      <pc:docMkLst>
        <pc:docMk/>
      </pc:docMkLst>
      <pc:sldChg chg="modSp mod">
        <pc:chgData name="Sathya Rithvikaa" userId="206a337f56a966b1" providerId="LiveId" clId="{CE276C52-1429-42F5-B0EC-B04DE8F90C17}" dt="2024-10-10T14:12:22.310" v="0"/>
        <pc:sldMkLst>
          <pc:docMk/>
          <pc:sldMk cId="1578726356" sldId="265"/>
        </pc:sldMkLst>
        <pc:spChg chg="mod">
          <ac:chgData name="Sathya Rithvikaa" userId="206a337f56a966b1" providerId="LiveId" clId="{CE276C52-1429-42F5-B0EC-B04DE8F90C17}" dt="2024-10-10T14:12:22.310" v="0"/>
          <ac:spMkLst>
            <pc:docMk/>
            <pc:sldMk cId="1578726356" sldId="265"/>
            <ac:spMk id="5" creationId="{1B07C49E-AFFC-EC46-8930-E4D428F5F943}"/>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10/10/2024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10/10/2024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10/10/2024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10/10/2024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10/10/2024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10/10/2024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10/10/2024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10/10/2024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10/10/2024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10/10/2024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10/10/2024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10/10/2024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9820" y="4891899"/>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Sathya Rithvikaa</a:t>
            </a:r>
          </a:p>
          <a:p>
            <a:r>
              <a:rPr lang="en-US" dirty="0">
                <a:solidFill>
                  <a:schemeClr val="bg2"/>
                </a:solidFill>
                <a:latin typeface="Abadi" panose="020B0604020104020204" pitchFamily="34" charset="0"/>
                <a:ea typeface="SF Pro" pitchFamily="2" charset="0"/>
                <a:cs typeface="SF Pro" pitchFamily="2" charset="0"/>
              </a:rPr>
              <a:t>10 October 2024</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027812" y="1486343"/>
            <a:ext cx="5430160" cy="4740049"/>
          </a:xfrm>
          <a:prstGeom prst="rect">
            <a:avLst/>
          </a:prstGeom>
        </p:spPr>
        <p:txBody>
          <a:bodyPr/>
          <a:lstStyle/>
          <a:p>
            <a:r>
              <a:rPr lang="en-US" sz="2200" dirty="0">
                <a:solidFill>
                  <a:schemeClr val="accent3">
                    <a:lumMod val="25000"/>
                  </a:schemeClr>
                </a:solidFill>
                <a:latin typeface="Abadi" panose="020B0604020104020204" pitchFamily="34" charset="0"/>
              </a:rPr>
              <a:t>We performed exploratory data analysis and determined the training labels.</a:t>
            </a:r>
          </a:p>
          <a:p>
            <a:r>
              <a:rPr lang="en-US" sz="2200" dirty="0">
                <a:solidFill>
                  <a:schemeClr val="accent3">
                    <a:lumMod val="25000"/>
                  </a:schemeClr>
                </a:solidFill>
                <a:latin typeface="Abadi" panose="020B0604020104020204" pitchFamily="34" charset="0"/>
              </a:rPr>
              <a:t>We calculated the number of launches at each site, and the number and occurrence of each orbits</a:t>
            </a:r>
          </a:p>
          <a:p>
            <a:r>
              <a:rPr lang="en-US" sz="2200" dirty="0">
                <a:solidFill>
                  <a:schemeClr val="accent3">
                    <a:lumMod val="25000"/>
                  </a:schemeClr>
                </a:solidFill>
                <a:latin typeface="Abadi" panose="020B0604020104020204" pitchFamily="34" charset="0"/>
              </a:rPr>
              <a:t>We created landing outcome label from outcome column and exported the results to csv.</a:t>
            </a: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https://github.com/Rithvika7/Datascience_in_spacerace/blob/main/DataWrangling-checkpoint.ipynb</a:t>
            </a:r>
            <a:endParaRPr lang="en-US" dirty="0"/>
          </a:p>
          <a:p>
            <a:pPr marL="0" indent="0">
              <a:buNone/>
            </a:pPr>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Content Placeholder 4">
            <a:extLst>
              <a:ext uri="{FF2B5EF4-FFF2-40B4-BE49-F238E27FC236}">
                <a16:creationId xmlns:a16="http://schemas.microsoft.com/office/drawing/2014/main" id="{1AEBEDB3-10BF-40B9-A714-3EA82B83C2C9}"/>
              </a:ext>
            </a:extLst>
          </p:cNvPr>
          <p:cNvSpPr txBox="1">
            <a:spLocks/>
          </p:cNvSpPr>
          <p:nvPr/>
        </p:nvSpPr>
        <p:spPr>
          <a:xfrm>
            <a:off x="838200" y="1486343"/>
            <a:ext cx="525780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p:txBody>
      </p:sp>
      <p:pic>
        <p:nvPicPr>
          <p:cNvPr id="3" name="Picture 2">
            <a:extLst>
              <a:ext uri="{FF2B5EF4-FFF2-40B4-BE49-F238E27FC236}">
                <a16:creationId xmlns:a16="http://schemas.microsoft.com/office/drawing/2014/main" id="{16872C39-302A-4BF9-861E-5D427E17530D}"/>
              </a:ext>
            </a:extLst>
          </p:cNvPr>
          <p:cNvPicPr>
            <a:picLocks noChangeAspect="1"/>
          </p:cNvPicPr>
          <p:nvPr/>
        </p:nvPicPr>
        <p:blipFill>
          <a:blip r:embed="rId3"/>
          <a:stretch>
            <a:fillRect/>
          </a:stretch>
        </p:blipFill>
        <p:spPr>
          <a:xfrm>
            <a:off x="838201" y="1488855"/>
            <a:ext cx="5017252" cy="3986526"/>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8714772" y="6433577"/>
            <a:ext cx="2743200" cy="401638"/>
          </a:xfrm>
        </p:spPr>
        <p:txBody>
          <a:bodyPr/>
          <a:lstStyle/>
          <a:p>
            <a:fld id="{5075537C-CA84-1446-933C-8E9D027F9201}" type="slidenum">
              <a:rPr lang="en-US" smtClean="0"/>
              <a:t>11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95703"/>
            <a:ext cx="4987333" cy="493150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explored the data by visualizing the relationship between flight number and launch Site, payload and launch site, success rate of each orbit type, flight number and orbit type, the launch success yearly trend. </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Content Placeholder 4">
            <a:extLst>
              <a:ext uri="{FF2B5EF4-FFF2-40B4-BE49-F238E27FC236}">
                <a16:creationId xmlns:a16="http://schemas.microsoft.com/office/drawing/2014/main" id="{A7F21014-C317-418E-8F64-D22C9E0DACF2}"/>
              </a:ext>
            </a:extLst>
          </p:cNvPr>
          <p:cNvSpPr txBox="1">
            <a:spLocks/>
          </p:cNvSpPr>
          <p:nvPr/>
        </p:nvSpPr>
        <p:spPr>
          <a:xfrm>
            <a:off x="6096000" y="1495703"/>
            <a:ext cx="5189611" cy="493150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https://github.com/Rithvika7/Datascience_in_spacerace/blob/main/EDA%20with%20data%20visualization-checkpoint.ipynb</a:t>
            </a:r>
            <a:endParaRPr lang="en-US" dirty="0"/>
          </a:p>
        </p:txBody>
      </p:sp>
      <p:pic>
        <p:nvPicPr>
          <p:cNvPr id="7" name="Picture 6">
            <a:extLst>
              <a:ext uri="{FF2B5EF4-FFF2-40B4-BE49-F238E27FC236}">
                <a16:creationId xmlns:a16="http://schemas.microsoft.com/office/drawing/2014/main" id="{A057CF71-3EE2-44BF-9595-C18CAEFC4E4D}"/>
              </a:ext>
            </a:extLst>
          </p:cNvPr>
          <p:cNvPicPr>
            <a:picLocks noChangeAspect="1"/>
          </p:cNvPicPr>
          <p:nvPr/>
        </p:nvPicPr>
        <p:blipFill>
          <a:blip r:embed="rId3"/>
          <a:stretch>
            <a:fillRect/>
          </a:stretch>
        </p:blipFill>
        <p:spPr>
          <a:xfrm>
            <a:off x="770011" y="3669829"/>
            <a:ext cx="5000794" cy="2757382"/>
          </a:xfrm>
          <a:prstGeom prst="rect">
            <a:avLst/>
          </a:prstGeom>
        </p:spPr>
      </p:pic>
      <p:pic>
        <p:nvPicPr>
          <p:cNvPr id="9" name="Picture 8">
            <a:extLst>
              <a:ext uri="{FF2B5EF4-FFF2-40B4-BE49-F238E27FC236}">
                <a16:creationId xmlns:a16="http://schemas.microsoft.com/office/drawing/2014/main" id="{FC3F8E94-53AE-4C70-AB1E-27F399939A53}"/>
              </a:ext>
            </a:extLst>
          </p:cNvPr>
          <p:cNvPicPr>
            <a:picLocks noChangeAspect="1"/>
          </p:cNvPicPr>
          <p:nvPr/>
        </p:nvPicPr>
        <p:blipFill>
          <a:blip r:embed="rId4"/>
          <a:stretch>
            <a:fillRect/>
          </a:stretch>
        </p:blipFill>
        <p:spPr>
          <a:xfrm>
            <a:off x="6096000" y="1495703"/>
            <a:ext cx="5189612" cy="2965765"/>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96721"/>
            <a:ext cx="9745589" cy="4761192"/>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loaded the SpaceX dataset into a PostgreSQL database without leaving the </a:t>
            </a:r>
            <a:r>
              <a:rPr lang="en-US" sz="2200" dirty="0" err="1">
                <a:solidFill>
                  <a:schemeClr val="accent3">
                    <a:lumMod val="25000"/>
                  </a:schemeClr>
                </a:solidFill>
                <a:latin typeface="Abadi"/>
              </a:rPr>
              <a:t>jupyter</a:t>
            </a:r>
            <a:r>
              <a:rPr lang="en-US" sz="2200" dirty="0">
                <a:solidFill>
                  <a:schemeClr val="accent3">
                    <a:lumMod val="25000"/>
                  </a:schemeClr>
                </a:solidFill>
                <a:latin typeface="Abadi"/>
              </a:rPr>
              <a:t> notebook.</a:t>
            </a:r>
          </a:p>
          <a:p>
            <a:pPr>
              <a:lnSpc>
                <a:spcPct val="100000"/>
              </a:lnSpc>
              <a:spcBef>
                <a:spcPts val="1400"/>
              </a:spcBef>
            </a:pPr>
            <a:r>
              <a:rPr lang="en-US" sz="2200" dirty="0">
                <a:solidFill>
                  <a:schemeClr val="accent3">
                    <a:lumMod val="25000"/>
                  </a:schemeClr>
                </a:solidFill>
                <a:latin typeface="Abadi"/>
              </a:rPr>
              <a:t>We applied EDA with SQL to get insight from the data. We wrote queries to find out for instance:</a:t>
            </a:r>
          </a:p>
          <a:p>
            <a:pPr lvl="1">
              <a:lnSpc>
                <a:spcPct val="100000"/>
              </a:lnSpc>
              <a:spcBef>
                <a:spcPts val="1400"/>
              </a:spcBef>
              <a:buFontTx/>
              <a:buChar char="-"/>
            </a:pPr>
            <a:r>
              <a:rPr lang="en-US" sz="1700" dirty="0">
                <a:solidFill>
                  <a:schemeClr val="bg2">
                    <a:lumMod val="50000"/>
                  </a:schemeClr>
                </a:solidFill>
                <a:latin typeface="Abadi"/>
              </a:rPr>
              <a:t>The names of unique launch sites in the space mission.</a:t>
            </a:r>
          </a:p>
          <a:p>
            <a:pPr lvl="1">
              <a:lnSpc>
                <a:spcPct val="100000"/>
              </a:lnSpc>
              <a:spcBef>
                <a:spcPts val="1400"/>
              </a:spcBef>
              <a:buFontTx/>
              <a:buChar char="-"/>
            </a:pPr>
            <a:r>
              <a:rPr lang="en-US" sz="1700" dirty="0">
                <a:solidFill>
                  <a:schemeClr val="bg2">
                    <a:lumMod val="50000"/>
                  </a:schemeClr>
                </a:solidFill>
                <a:latin typeface="Abadi"/>
              </a:rPr>
              <a:t>The total payload mass carried by boosters launched by NASA (CRS)</a:t>
            </a:r>
          </a:p>
          <a:p>
            <a:pPr lvl="1">
              <a:lnSpc>
                <a:spcPct val="100000"/>
              </a:lnSpc>
              <a:spcBef>
                <a:spcPts val="1400"/>
              </a:spcBef>
              <a:buFontTx/>
              <a:buChar char="-"/>
            </a:pPr>
            <a:r>
              <a:rPr lang="en-US" sz="1700" dirty="0">
                <a:solidFill>
                  <a:schemeClr val="bg2">
                    <a:lumMod val="50000"/>
                  </a:schemeClr>
                </a:solidFill>
                <a:latin typeface="Abadi"/>
              </a:rPr>
              <a:t>The average payload mass carried by booster version F9 v1.1</a:t>
            </a:r>
          </a:p>
          <a:p>
            <a:pPr lvl="1">
              <a:lnSpc>
                <a:spcPct val="100000"/>
              </a:lnSpc>
              <a:spcBef>
                <a:spcPts val="1400"/>
              </a:spcBef>
              <a:buFontTx/>
              <a:buChar char="-"/>
            </a:pPr>
            <a:r>
              <a:rPr lang="en-US" sz="1700" dirty="0">
                <a:solidFill>
                  <a:schemeClr val="bg2">
                    <a:lumMod val="50000"/>
                  </a:schemeClr>
                </a:solidFill>
                <a:latin typeface="Abadi"/>
              </a:rPr>
              <a:t>The total number of successful and failure mission outcomes</a:t>
            </a:r>
          </a:p>
          <a:p>
            <a:pPr lvl="1">
              <a:lnSpc>
                <a:spcPct val="100000"/>
              </a:lnSpc>
              <a:spcBef>
                <a:spcPts val="1400"/>
              </a:spcBef>
              <a:buFontTx/>
              <a:buChar char="-"/>
            </a:pPr>
            <a:r>
              <a:rPr lang="en-US" sz="1700" dirty="0">
                <a:solidFill>
                  <a:schemeClr val="bg2">
                    <a:lumMod val="50000"/>
                  </a:schemeClr>
                </a:solidFill>
                <a:latin typeface="Abadi"/>
              </a:rPr>
              <a:t>The failed landing outcomes in drone ship, their booster version and launch site names.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a:rPr>
              <a:t>https://github.com/Rithvika7/Datascience_in_spacerace/blob/main/EDA%20by%20SQL.ipynb</a:t>
            </a: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507253"/>
            <a:ext cx="10515600" cy="471913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marked all launch sites, and added map objects such as markers, circles, lines to mark the success or failure of launches for each site on the folium map.</a:t>
            </a:r>
          </a:p>
          <a:p>
            <a:pPr>
              <a:lnSpc>
                <a:spcPct val="100000"/>
              </a:lnSpc>
              <a:spcBef>
                <a:spcPts val="1400"/>
              </a:spcBef>
            </a:pPr>
            <a:r>
              <a:rPr lang="en-US" sz="2200" dirty="0">
                <a:solidFill>
                  <a:schemeClr val="accent3">
                    <a:lumMod val="25000"/>
                  </a:schemeClr>
                </a:solidFill>
                <a:latin typeface="Abadi" panose="020B0604020104020204" pitchFamily="34" charset="0"/>
              </a:rPr>
              <a:t>We assigned the feature launch outcomes (failure or success) to class 0 and 1.i.e., 0 for failure, and 1 for success.</a:t>
            </a: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we identified which launch sites have relatively high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We calculated the distances between a launch site to its proximities. We answered some question for instance:</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Are launch sites near railways, highways and coastlines.</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Do launch sites keep certain distance away from cities.</a:t>
            </a: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031267" y="1825625"/>
            <a:ext cx="9745589" cy="3288986"/>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Plotly dash</a:t>
            </a: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a certain sites</a:t>
            </a:r>
          </a:p>
          <a:p>
            <a:pPr>
              <a:lnSpc>
                <a:spcPct val="100000"/>
              </a:lnSpc>
              <a:spcBef>
                <a:spcPts val="1400"/>
              </a:spcBef>
            </a:pPr>
            <a:r>
              <a:rPr lang="en-US" sz="2200"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https://github.com/Rithvika7/Datascience_in_spacerace/blob/main/app-checkpoint.ipynb</a:t>
            </a: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a:t>
            </a:r>
          </a:p>
          <a:p>
            <a:pPr>
              <a:lnSpc>
                <a:spcPct val="100000"/>
              </a:lnSpc>
              <a:spcBef>
                <a:spcPts val="1400"/>
              </a:spcBef>
            </a:pPr>
            <a:r>
              <a:rPr lang="en-US" sz="2200" dirty="0">
                <a:solidFill>
                  <a:schemeClr val="accent3">
                    <a:lumMod val="25000"/>
                  </a:schemeClr>
                </a:solidFill>
                <a:latin typeface="Abadi" panose="020B0604020104020204" pitchFamily="34" charset="0"/>
              </a:rPr>
              <a:t>We built different machine learning models and tune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https://github.com/Rithvika7/Datascience_in_spacerace/blob/main/Machine%20learning%20prediction-checkpoint.ipynb</a:t>
            </a:r>
          </a:p>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2057400"/>
            <a:ext cx="10592999" cy="96715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found that the larger the flight amount at a launch site, the greater the success rate at a launch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B6DE48CB-F37D-4E03-9612-4B2FE0C9C889}"/>
              </a:ext>
            </a:extLst>
          </p:cNvPr>
          <p:cNvPicPr>
            <a:picLocks noChangeAspect="1"/>
          </p:cNvPicPr>
          <p:nvPr/>
        </p:nvPicPr>
        <p:blipFill>
          <a:blip r:embed="rId3"/>
          <a:stretch>
            <a:fillRect/>
          </a:stretch>
        </p:blipFill>
        <p:spPr>
          <a:xfrm>
            <a:off x="1205802" y="2954215"/>
            <a:ext cx="9676563" cy="250442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635001" y="640823"/>
            <a:ext cx="3047984" cy="25043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dirty="0">
                <a:solidFill>
                  <a:srgbClr val="0B49CB"/>
                </a:solidFill>
                <a:latin typeface="Abadi" panose="020B0604020104020204" pitchFamily="34" charset="0"/>
                <a:ea typeface="+mj-ea"/>
                <a:cs typeface="+mj-cs"/>
              </a:rPr>
              <a:t>Payload vs. Launch Site</a:t>
            </a:r>
          </a:p>
        </p:txBody>
      </p:sp>
      <p:sp>
        <p:nvSpPr>
          <p:cNvPr id="13"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19</a:t>
            </a:fld>
            <a:endParaRPr lang="en-US" sz="1200">
              <a:solidFill>
                <a:schemeClr val="tx1">
                  <a:tint val="75000"/>
                </a:schemeClr>
              </a:solidFill>
              <a:latin typeface="+mn-lt"/>
            </a:endParaRPr>
          </a:p>
        </p:txBody>
      </p:sp>
      <p:pic>
        <p:nvPicPr>
          <p:cNvPr id="6" name="Picture 5">
            <a:extLst>
              <a:ext uri="{FF2B5EF4-FFF2-40B4-BE49-F238E27FC236}">
                <a16:creationId xmlns:a16="http://schemas.microsoft.com/office/drawing/2014/main" id="{5249FA24-F878-44BC-852B-8E69CCAEC695}"/>
              </a:ext>
            </a:extLst>
          </p:cNvPr>
          <p:cNvPicPr>
            <a:picLocks noChangeAspect="1"/>
          </p:cNvPicPr>
          <p:nvPr/>
        </p:nvPicPr>
        <p:blipFill>
          <a:blip r:embed="rId2"/>
          <a:stretch>
            <a:fillRect/>
          </a:stretch>
        </p:blipFill>
        <p:spPr>
          <a:xfrm>
            <a:off x="4481565" y="3179605"/>
            <a:ext cx="6872235" cy="2406755"/>
          </a:xfrm>
          <a:prstGeom prst="rect">
            <a:avLst/>
          </a:prstGeom>
        </p:spPr>
      </p:pic>
      <p:pic>
        <p:nvPicPr>
          <p:cNvPr id="10" name="Picture 9">
            <a:extLst>
              <a:ext uri="{FF2B5EF4-FFF2-40B4-BE49-F238E27FC236}">
                <a16:creationId xmlns:a16="http://schemas.microsoft.com/office/drawing/2014/main" id="{4A1632B3-C012-413C-A33E-15F53D11AFC0}"/>
              </a:ext>
            </a:extLst>
          </p:cNvPr>
          <p:cNvPicPr>
            <a:picLocks noChangeAspect="1"/>
          </p:cNvPicPr>
          <p:nvPr/>
        </p:nvPicPr>
        <p:blipFill>
          <a:blip r:embed="rId3"/>
          <a:stretch>
            <a:fillRect/>
          </a:stretch>
        </p:blipFill>
        <p:spPr>
          <a:xfrm>
            <a:off x="4679949" y="1071405"/>
            <a:ext cx="6877050" cy="197167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 Rate vs. Orbit Type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see that ES-L1, GEO, HEO, SSO, VLEO had the most success rate.</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D079B70-0CE8-4E07-ADD8-E302B697715E}"/>
              </a:ext>
            </a:extLst>
          </p:cNvPr>
          <p:cNvPicPr>
            <a:picLocks noChangeAspect="1"/>
          </p:cNvPicPr>
          <p:nvPr/>
        </p:nvPicPr>
        <p:blipFill>
          <a:blip r:embed="rId2"/>
          <a:stretch>
            <a:fillRect/>
          </a:stretch>
        </p:blipFill>
        <p:spPr>
          <a:xfrm>
            <a:off x="4967973" y="2244294"/>
            <a:ext cx="6580559" cy="3439266"/>
          </a:xfrm>
          <a:prstGeom prst="rect">
            <a:avLst/>
          </a:prstGeom>
        </p:spPr>
      </p:pic>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20</a:t>
            </a:fld>
            <a:endParaRPr lang="en-US" sz="1200">
              <a:solidFill>
                <a:schemeClr val="tx1">
                  <a:tint val="75000"/>
                </a:schemeClr>
              </a:solidFill>
              <a:latin typeface="+mn-lt"/>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1051560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8951E6B5-1181-44B2-B572-5B835453A272}"/>
              </a:ext>
            </a:extLst>
          </p:cNvPr>
          <p:cNvPicPr>
            <a:picLocks noChangeAspect="1"/>
          </p:cNvPicPr>
          <p:nvPr/>
        </p:nvPicPr>
        <p:blipFill>
          <a:blip r:embed="rId3"/>
          <a:stretch>
            <a:fillRect/>
          </a:stretch>
        </p:blipFill>
        <p:spPr>
          <a:xfrm>
            <a:off x="1342767" y="3529484"/>
            <a:ext cx="8263457" cy="2105025"/>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57400"/>
            <a:ext cx="10687961"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observe that with heavy payloads, the successful landing are more for PO, LEO and ISS orbits.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7CE4FF73-7CCD-42C6-9E43-B655DCDF241B}"/>
              </a:ext>
            </a:extLst>
          </p:cNvPr>
          <p:cNvPicPr>
            <a:picLocks noChangeAspect="1"/>
          </p:cNvPicPr>
          <p:nvPr/>
        </p:nvPicPr>
        <p:blipFill>
          <a:blip r:embed="rId3"/>
          <a:stretch>
            <a:fillRect/>
          </a:stretch>
        </p:blipFill>
        <p:spPr>
          <a:xfrm>
            <a:off x="1146614" y="3429000"/>
            <a:ext cx="9082607" cy="209550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Launch Success Yearly Trend</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observe that success rate since 2013 kept on increasing till 2020.</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23</a:t>
            </a:fld>
            <a:endParaRPr lang="en-US" sz="1200">
              <a:solidFill>
                <a:schemeClr val="tx1">
                  <a:tint val="75000"/>
                </a:schemeClr>
              </a:solidFill>
              <a:latin typeface="+mn-lt"/>
            </a:endParaRPr>
          </a:p>
        </p:txBody>
      </p:sp>
      <p:pic>
        <p:nvPicPr>
          <p:cNvPr id="15" name="Picture 14">
            <a:extLst>
              <a:ext uri="{FF2B5EF4-FFF2-40B4-BE49-F238E27FC236}">
                <a16:creationId xmlns:a16="http://schemas.microsoft.com/office/drawing/2014/main" id="{D504E95A-B6F2-4A67-922F-F513B07630F5}"/>
              </a:ext>
            </a:extLst>
          </p:cNvPr>
          <p:cNvPicPr>
            <a:picLocks noChangeAspect="1"/>
          </p:cNvPicPr>
          <p:nvPr/>
        </p:nvPicPr>
        <p:blipFill>
          <a:blip r:embed="rId2"/>
          <a:stretch>
            <a:fillRect/>
          </a:stretch>
        </p:blipFill>
        <p:spPr>
          <a:xfrm>
            <a:off x="4712822" y="1935308"/>
            <a:ext cx="6303910" cy="3602565"/>
          </a:xfrm>
          <a:prstGeom prst="rect">
            <a:avLst/>
          </a:prstGeom>
        </p:spPr>
      </p:pic>
    </p:spTree>
    <p:extLst>
      <p:ext uri="{BB962C8B-B14F-4D97-AF65-F5344CB8AC3E}">
        <p14:creationId xmlns:p14="http://schemas.microsoft.com/office/powerpoint/2010/main" val="20681023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700" b="0" i="0" u="none" strike="noStrike" kern="1200" cap="none" spc="0" normalizeH="0" baseline="0" noProof="0" dirty="0">
                <a:ln>
                  <a:noFill/>
                </a:ln>
                <a:solidFill>
                  <a:srgbClr val="0B49CB"/>
                </a:solidFill>
                <a:effectLst/>
                <a:uLnTx/>
                <a:uFillTx/>
                <a:latin typeface="Abadi"/>
                <a:ea typeface="+mn-ea"/>
                <a:cs typeface="+mn-cs"/>
              </a:rPr>
              <a:t>All Launch Site Names</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We used the key word </a:t>
            </a:r>
            <a:r>
              <a:rPr lang="en-US" sz="2200" b="1" dirty="0">
                <a:latin typeface="Abadi" panose="020B0604020104020204" pitchFamily="34" charset="0"/>
              </a:rPr>
              <a:t>DISTINCT</a:t>
            </a:r>
            <a:r>
              <a:rPr lang="en-US" sz="2200" dirty="0">
                <a:latin typeface="Abadi" panose="020B0604020104020204" pitchFamily="34" charset="0"/>
              </a:rPr>
              <a:t> to show only unique launch sites from the SpaceX data.</a:t>
            </a:r>
          </a:p>
          <a:p>
            <a:pPr>
              <a:spcBef>
                <a:spcPts val="1400"/>
              </a:spcBef>
            </a:pPr>
            <a:endParaRPr lang="en-US" sz="2000" dirty="0"/>
          </a:p>
        </p:txBody>
      </p:sp>
      <p:grpSp>
        <p:nvGrpSpPr>
          <p:cNvPr id="25" name="Group 24">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6" name="Isosceles Triangle 2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8219A12C-8F7F-48BC-B0D9-9B376D10D35E}"/>
              </a:ext>
            </a:extLst>
          </p:cNvPr>
          <p:cNvPicPr>
            <a:picLocks noChangeAspect="1"/>
          </p:cNvPicPr>
          <p:nvPr/>
        </p:nvPicPr>
        <p:blipFill>
          <a:blip r:embed="rId2"/>
          <a:stretch>
            <a:fillRect/>
          </a:stretch>
        </p:blipFill>
        <p:spPr>
          <a:xfrm>
            <a:off x="5295320" y="2196715"/>
            <a:ext cx="6253212" cy="3534424"/>
          </a:xfrm>
          <a:prstGeom prst="rect">
            <a:avLst/>
          </a:prstGeom>
        </p:spPr>
      </p:pic>
      <p:grpSp>
        <p:nvGrpSpPr>
          <p:cNvPr id="29" name="Group 28">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30" name="Rectangle 29">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24</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9142339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222887" cy="4122999"/>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used the query above to display 5 records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6CD72A1D-7EAF-40EC-AFC1-830938F48A8F}"/>
              </a:ext>
            </a:extLst>
          </p:cNvPr>
          <p:cNvPicPr>
            <a:picLocks noChangeAspect="1"/>
          </p:cNvPicPr>
          <p:nvPr/>
        </p:nvPicPr>
        <p:blipFill>
          <a:blip r:embed="rId3"/>
          <a:stretch>
            <a:fillRect/>
          </a:stretch>
        </p:blipFill>
        <p:spPr>
          <a:xfrm>
            <a:off x="867266" y="1626375"/>
            <a:ext cx="10028374" cy="2907149"/>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calculated the total payload carried by boosters from NASA as 45596 using the query below</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33B4819F-7AAA-4F12-A671-FF7793A81637}"/>
              </a:ext>
            </a:extLst>
          </p:cNvPr>
          <p:cNvPicPr>
            <a:picLocks noChangeAspect="1"/>
          </p:cNvPicPr>
          <p:nvPr/>
        </p:nvPicPr>
        <p:blipFill>
          <a:blip r:embed="rId3"/>
          <a:stretch>
            <a:fillRect/>
          </a:stretch>
        </p:blipFill>
        <p:spPr>
          <a:xfrm>
            <a:off x="1858945" y="2833181"/>
            <a:ext cx="7415269" cy="2942144"/>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FD52E17-48CB-4D60-BD56-71D197A29B38}"/>
              </a:ext>
            </a:extLst>
          </p:cNvPr>
          <p:cNvSpPr txBox="1">
            <a:spLocks/>
          </p:cNvSpPr>
          <p:nvPr/>
        </p:nvSpPr>
        <p:spPr>
          <a:xfrm>
            <a:off x="648929" y="629266"/>
            <a:ext cx="350549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Average Payload Mass by F9 v1.1</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8931" y="2438400"/>
            <a:ext cx="3505494" cy="3785419"/>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calculated the average payload mass carried by booster version F9 v1.1 as 2928.4</a:t>
            </a:r>
          </a:p>
          <a:p>
            <a:pPr>
              <a:spcBef>
                <a:spcPts val="1400"/>
              </a:spcBef>
            </a:pPr>
            <a:endParaRPr lang="en-US" sz="2000" dirty="0"/>
          </a:p>
        </p:txBody>
      </p:sp>
      <p:sp>
        <p:nvSpPr>
          <p:cNvPr id="11" name="Rectangle 10">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0AAB3F00-59E3-4E6C-BD22-2D4FB041F6E4}"/>
              </a:ext>
            </a:extLst>
          </p:cNvPr>
          <p:cNvPicPr>
            <a:picLocks noChangeAspect="1"/>
          </p:cNvPicPr>
          <p:nvPr/>
        </p:nvPicPr>
        <p:blipFill>
          <a:blip r:embed="rId2"/>
          <a:stretch>
            <a:fillRect/>
          </a:stretch>
        </p:blipFill>
        <p:spPr>
          <a:xfrm>
            <a:off x="5405862" y="2217937"/>
            <a:ext cx="6019331" cy="2418879"/>
          </a:xfrm>
          <a:prstGeom prst="rect">
            <a:avLst/>
          </a:prstGeom>
          <a:effectLst/>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pPr>
                <a:spcAft>
                  <a:spcPts val="600"/>
                </a:spcAft>
              </a:pPr>
              <a:t>27</a:t>
            </a:fld>
            <a:endParaRPr lang="en-US" sz="1200">
              <a:solidFill>
                <a:srgbClr val="303030"/>
              </a:solidFill>
              <a:latin typeface="+mn-lt"/>
            </a:endParaRP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First Successful Ground Landing Date</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1800" dirty="0">
                <a:latin typeface="Abadi" panose="020B0604020104020204" pitchFamily="34" charset="0"/>
              </a:rPr>
              <a:t>We observed that the dates of the first successful landing outcome on ground pad was 22</a:t>
            </a:r>
            <a:r>
              <a:rPr lang="en-US" sz="1800" baseline="30000" dirty="0">
                <a:latin typeface="Abadi" panose="020B0604020104020204" pitchFamily="34" charset="0"/>
              </a:rPr>
              <a:t>nd</a:t>
            </a:r>
            <a:r>
              <a:rPr lang="en-US" sz="1800" dirty="0">
                <a:latin typeface="Abadi" panose="020B0604020104020204" pitchFamily="34" charset="0"/>
              </a:rPr>
              <a:t> December 2015</a:t>
            </a:r>
          </a:p>
        </p:txBody>
      </p:sp>
      <p:grpSp>
        <p:nvGrpSpPr>
          <p:cNvPr id="13" name="Group 12">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D5B751AB-189D-48E0-B627-B1B93BAF0FF7}"/>
              </a:ext>
            </a:extLst>
          </p:cNvPr>
          <p:cNvPicPr>
            <a:picLocks noChangeAspect="1"/>
          </p:cNvPicPr>
          <p:nvPr/>
        </p:nvPicPr>
        <p:blipFill>
          <a:blip r:embed="rId2"/>
          <a:stretch>
            <a:fillRect/>
          </a:stretch>
        </p:blipFill>
        <p:spPr>
          <a:xfrm>
            <a:off x="5295320" y="2716765"/>
            <a:ext cx="6253212" cy="2494323"/>
          </a:xfrm>
          <a:prstGeom prst="rect">
            <a:avLst/>
          </a:prstGeom>
        </p:spPr>
      </p:pic>
      <p:grpSp>
        <p:nvGrpSpPr>
          <p:cNvPr id="17" name="Group 16">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8" name="Rectangle 17">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28</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Successful Drone Ship Landing with Payload between 4000 and 6000</a:t>
            </a:r>
          </a:p>
        </p:txBody>
      </p:sp>
      <p:pic>
        <p:nvPicPr>
          <p:cNvPr id="3" name="Picture 2">
            <a:extLst>
              <a:ext uri="{FF2B5EF4-FFF2-40B4-BE49-F238E27FC236}">
                <a16:creationId xmlns:a16="http://schemas.microsoft.com/office/drawing/2014/main" id="{8BE87361-909F-45C4-896B-C2764CBD18B5}"/>
              </a:ext>
            </a:extLst>
          </p:cNvPr>
          <p:cNvPicPr>
            <a:picLocks noChangeAspect="1"/>
          </p:cNvPicPr>
          <p:nvPr/>
        </p:nvPicPr>
        <p:blipFill>
          <a:blip r:embed="rId2"/>
          <a:stretch>
            <a:fillRect/>
          </a:stretch>
        </p:blipFill>
        <p:spPr>
          <a:xfrm>
            <a:off x="643467" y="1782981"/>
            <a:ext cx="6253214" cy="4284116"/>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the </a:t>
            </a:r>
            <a:r>
              <a:rPr lang="en-US" sz="2000" b="1" dirty="0">
                <a:latin typeface="Abadi" panose="020B0604020104020204" pitchFamily="34" charset="0"/>
              </a:rPr>
              <a:t>WHERE</a:t>
            </a:r>
            <a:r>
              <a:rPr lang="en-US" sz="2000" dirty="0">
                <a:latin typeface="Abadi" panose="020B0604020104020204" pitchFamily="34" charset="0"/>
              </a:rPr>
              <a:t> clause to filter for boosters which have successfully landed on drone ship and applied the </a:t>
            </a:r>
            <a:r>
              <a:rPr lang="en-US" sz="2000" b="1" dirty="0">
                <a:latin typeface="Abadi" panose="020B0604020104020204" pitchFamily="34" charset="0"/>
              </a:rPr>
              <a:t>AND</a:t>
            </a:r>
            <a:r>
              <a:rPr lang="en-US" sz="2000" dirty="0">
                <a:latin typeface="Abadi" panose="020B0604020104020204" pitchFamily="34" charset="0"/>
              </a:rPr>
              <a:t> condition to determine successful landing with payload mass greater than 4000 but less than 6000</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29</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714772" y="6332572"/>
            <a:ext cx="2743200" cy="401638"/>
          </a:xfrm>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502559"/>
            <a:ext cx="10687961" cy="4816791"/>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through API</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Machine Learning Prediction</a:t>
            </a: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Summary of all results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result</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Predictive Analytics 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Total Number of Successful and Failure Mission Outcomes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wildcard like ‘%’ to filter for </a:t>
            </a:r>
            <a:r>
              <a:rPr lang="en-US" sz="2000" b="1" dirty="0">
                <a:latin typeface="Abadi" panose="020B0604020104020204" pitchFamily="34" charset="0"/>
              </a:rPr>
              <a:t>WHERE</a:t>
            </a:r>
            <a:r>
              <a:rPr lang="en-US" sz="2000" dirty="0">
                <a:latin typeface="Abadi" panose="020B0604020104020204" pitchFamily="34" charset="0"/>
              </a:rPr>
              <a:t> </a:t>
            </a:r>
            <a:r>
              <a:rPr lang="en-US" sz="2000" dirty="0" err="1">
                <a:latin typeface="Abadi" panose="020B0604020104020204" pitchFamily="34" charset="0"/>
              </a:rPr>
              <a:t>MissionOutcome</a:t>
            </a:r>
            <a:r>
              <a:rPr lang="en-US" sz="2000" dirty="0">
                <a:latin typeface="Abadi" panose="020B0604020104020204" pitchFamily="34" charset="0"/>
              </a:rPr>
              <a:t> was a success or a failure. </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30</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3A167C0-0A91-4A58-8964-1B36C1D5295C}"/>
              </a:ext>
            </a:extLst>
          </p:cNvPr>
          <p:cNvPicPr>
            <a:picLocks noChangeAspect="1"/>
          </p:cNvPicPr>
          <p:nvPr/>
        </p:nvPicPr>
        <p:blipFill>
          <a:blip r:embed="rId2"/>
          <a:stretch>
            <a:fillRect/>
          </a:stretch>
        </p:blipFill>
        <p:spPr>
          <a:xfrm>
            <a:off x="643466" y="1457471"/>
            <a:ext cx="5108891" cy="4633362"/>
          </a:xfrm>
          <a:prstGeom prst="rect">
            <a:avLst/>
          </a:prstGeom>
        </p:spPr>
      </p:pic>
    </p:spTree>
    <p:extLst>
      <p:ext uri="{BB962C8B-B14F-4D97-AF65-F5344CB8AC3E}">
        <p14:creationId xmlns:p14="http://schemas.microsoft.com/office/powerpoint/2010/main" val="3898812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838200" y="609600"/>
            <a:ext cx="4015855" cy="133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Boosters Carried Maximum Payload</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62366" y="2194102"/>
            <a:ext cx="3427001" cy="3908586"/>
          </a:xfrm>
          <a:prstGeom prst="rect">
            <a:avLst/>
          </a:prstGeom>
        </p:spPr>
        <p:txBody>
          <a:bodyPr vert="horz" lIns="91440" tIns="45720" rIns="91440" bIns="45720" rtlCol="0">
            <a:normAutofit/>
          </a:bodyPr>
          <a:lstStyle/>
          <a:p>
            <a:pPr>
              <a:spcBef>
                <a:spcPts val="1400"/>
              </a:spcBef>
            </a:pPr>
            <a:r>
              <a:rPr lang="en-US" sz="1700" dirty="0">
                <a:latin typeface="Abadi" panose="020B0604020104020204" pitchFamily="34" charset="0"/>
              </a:rPr>
              <a:t>We determined the booster that have carried the maximum payload using a subquery in the </a:t>
            </a:r>
            <a:r>
              <a:rPr lang="en-US" sz="1700" b="1" dirty="0">
                <a:latin typeface="Abadi" panose="020B0604020104020204" pitchFamily="34" charset="0"/>
              </a:rPr>
              <a:t>WHERE</a:t>
            </a:r>
            <a:r>
              <a:rPr lang="en-US" sz="1700" dirty="0">
                <a:latin typeface="Abadi" panose="020B0604020104020204" pitchFamily="34" charset="0"/>
              </a:rPr>
              <a:t> clause and the </a:t>
            </a:r>
            <a:r>
              <a:rPr lang="en-US" sz="1700" b="1" dirty="0">
                <a:latin typeface="Abadi" panose="020B0604020104020204" pitchFamily="34" charset="0"/>
              </a:rPr>
              <a:t>MAX() </a:t>
            </a:r>
            <a:r>
              <a:rPr lang="en-US" sz="1700" dirty="0">
                <a:latin typeface="Abadi" panose="020B0604020104020204" pitchFamily="34" charset="0"/>
              </a:rPr>
              <a:t>function.</a:t>
            </a:r>
          </a:p>
        </p:txBody>
      </p:sp>
      <p:pic>
        <p:nvPicPr>
          <p:cNvPr id="6" name="Picture 5">
            <a:extLst>
              <a:ext uri="{FF2B5EF4-FFF2-40B4-BE49-F238E27FC236}">
                <a16:creationId xmlns:a16="http://schemas.microsoft.com/office/drawing/2014/main" id="{779D4455-44AD-4EE2-AA73-0C30FAE52EB3}"/>
              </a:ext>
            </a:extLst>
          </p:cNvPr>
          <p:cNvPicPr>
            <a:picLocks noChangeAspect="1"/>
          </p:cNvPicPr>
          <p:nvPr/>
        </p:nvPicPr>
        <p:blipFill>
          <a:blip r:embed="rId2"/>
          <a:stretch>
            <a:fillRect/>
          </a:stretch>
        </p:blipFill>
        <p:spPr>
          <a:xfrm>
            <a:off x="5445457" y="963426"/>
            <a:ext cx="6155141" cy="4954888"/>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pPr>
                <a:spcAft>
                  <a:spcPts val="600"/>
                </a:spcAft>
              </a:pPr>
              <a:t>31</a:t>
            </a:fld>
            <a:endParaRPr lang="en-US" sz="1000">
              <a:solidFill>
                <a:schemeClr val="tx1">
                  <a:lumMod val="50000"/>
                  <a:lumOff val="50000"/>
                </a:schemeClr>
              </a:solidFill>
              <a:latin typeface="+mn-lt"/>
            </a:endParaRP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used a combinations of the </a:t>
            </a:r>
            <a:r>
              <a:rPr lang="en-US" sz="2200" b="1" dirty="0">
                <a:solidFill>
                  <a:schemeClr val="accent3">
                    <a:lumMod val="25000"/>
                  </a:schemeClr>
                </a:solidFill>
                <a:latin typeface="Abadi"/>
              </a:rPr>
              <a:t>WHERE</a:t>
            </a:r>
            <a:r>
              <a:rPr lang="en-US" sz="2200" dirty="0">
                <a:solidFill>
                  <a:schemeClr val="accent3">
                    <a:lumMod val="25000"/>
                  </a:schemeClr>
                </a:solidFill>
                <a:latin typeface="Abadi"/>
              </a:rPr>
              <a:t> clause, </a:t>
            </a:r>
            <a:r>
              <a:rPr lang="en-US" sz="2200" b="1" dirty="0">
                <a:solidFill>
                  <a:schemeClr val="accent3">
                    <a:lumMod val="25000"/>
                  </a:schemeClr>
                </a:solidFill>
                <a:latin typeface="Abadi"/>
              </a:rPr>
              <a:t>LIKE</a:t>
            </a:r>
            <a:r>
              <a:rPr lang="en-US" sz="2200" dirty="0">
                <a:solidFill>
                  <a:schemeClr val="accent3">
                    <a:lumMod val="25000"/>
                  </a:schemeClr>
                </a:solidFill>
                <a:latin typeface="Abadi"/>
              </a:rPr>
              <a:t>, </a:t>
            </a:r>
            <a:r>
              <a:rPr lang="en-US" sz="2200" b="1" dirty="0">
                <a:solidFill>
                  <a:schemeClr val="accent3">
                    <a:lumMod val="25000"/>
                  </a:schemeClr>
                </a:solidFill>
                <a:latin typeface="Abadi"/>
              </a:rPr>
              <a:t>AND</a:t>
            </a:r>
            <a:r>
              <a:rPr lang="en-US" sz="2200" dirty="0">
                <a:solidFill>
                  <a:schemeClr val="accent3">
                    <a:lumMod val="25000"/>
                  </a:schemeClr>
                </a:solidFill>
                <a:latin typeface="Abadi"/>
              </a:rPr>
              <a:t>, and </a:t>
            </a:r>
            <a:r>
              <a:rPr lang="en-US" sz="2200" b="1" dirty="0">
                <a:solidFill>
                  <a:schemeClr val="accent3">
                    <a:lumMod val="25000"/>
                  </a:schemeClr>
                </a:solidFill>
                <a:latin typeface="Abadi"/>
              </a:rPr>
              <a:t>BETWEEN</a:t>
            </a:r>
            <a:r>
              <a:rPr lang="en-US" sz="2200" dirty="0">
                <a:solidFill>
                  <a:schemeClr val="accent3">
                    <a:lumMod val="25000"/>
                  </a:schemeClr>
                </a:solidFill>
                <a:latin typeface="Abadi"/>
              </a:rPr>
              <a:t> conditions to filter for failed landing outcomes in drone ship, their booster versions, and launch site names for year 2015</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50E3558E-0B94-4EC1-AA31-F47E92F36B61}"/>
              </a:ext>
            </a:extLst>
          </p:cNvPr>
          <p:cNvPicPr>
            <a:picLocks noChangeAspect="1"/>
          </p:cNvPicPr>
          <p:nvPr/>
        </p:nvPicPr>
        <p:blipFill>
          <a:blip r:embed="rId3"/>
          <a:stretch>
            <a:fillRect/>
          </a:stretch>
        </p:blipFill>
        <p:spPr>
          <a:xfrm>
            <a:off x="2023304" y="3075335"/>
            <a:ext cx="7239000" cy="258127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Rank Landing Outcomes Between 2010-06-04 and 2017-03-20</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selected Landing outcomes and the </a:t>
            </a:r>
            <a:r>
              <a:rPr lang="en-US" sz="2000" b="1" dirty="0">
                <a:latin typeface="Abadi" panose="020B0604020104020204" pitchFamily="34" charset="0"/>
              </a:rPr>
              <a:t>COUNT</a:t>
            </a:r>
            <a:r>
              <a:rPr lang="en-US" sz="2000" dirty="0">
                <a:latin typeface="Abadi" panose="020B0604020104020204" pitchFamily="34" charset="0"/>
              </a:rPr>
              <a:t> of landing outcomes from the data and used the </a:t>
            </a:r>
            <a:r>
              <a:rPr lang="en-US" sz="2000" b="1" dirty="0">
                <a:latin typeface="Abadi" panose="020B0604020104020204" pitchFamily="34" charset="0"/>
              </a:rPr>
              <a:t>WHERE</a:t>
            </a:r>
            <a:r>
              <a:rPr lang="en-US" sz="2000" dirty="0">
                <a:latin typeface="Abadi" panose="020B0604020104020204" pitchFamily="34" charset="0"/>
              </a:rPr>
              <a:t> clause to filter for landing outcomes </a:t>
            </a:r>
            <a:r>
              <a:rPr lang="en-US" sz="2000" b="1" dirty="0">
                <a:latin typeface="Abadi" panose="020B0604020104020204" pitchFamily="34" charset="0"/>
              </a:rPr>
              <a:t>BETWEEN</a:t>
            </a:r>
            <a:r>
              <a:rPr lang="en-US" sz="2000" dirty="0">
                <a:latin typeface="Abadi" panose="020B0604020104020204" pitchFamily="34" charset="0"/>
              </a:rPr>
              <a:t> 2010-06-04 to 2010-03-20.</a:t>
            </a:r>
          </a:p>
          <a:p>
            <a:pPr>
              <a:spcBef>
                <a:spcPts val="1400"/>
              </a:spcBef>
            </a:pPr>
            <a:r>
              <a:rPr lang="en-US" sz="2000" dirty="0">
                <a:latin typeface="Abadi" panose="020B0604020104020204" pitchFamily="34" charset="0"/>
              </a:rPr>
              <a:t>We applied the </a:t>
            </a:r>
            <a:r>
              <a:rPr lang="en-US" sz="2000" b="1" dirty="0">
                <a:latin typeface="Abadi" panose="020B0604020104020204" pitchFamily="34" charset="0"/>
              </a:rPr>
              <a:t>GROUP BY </a:t>
            </a:r>
            <a:r>
              <a:rPr lang="en-US" sz="2000" dirty="0">
                <a:latin typeface="Abadi" panose="020B0604020104020204" pitchFamily="34" charset="0"/>
              </a:rPr>
              <a:t>clause to group the landing outcomes and the </a:t>
            </a:r>
            <a:r>
              <a:rPr lang="en-US" sz="2000" b="1" dirty="0">
                <a:latin typeface="Abadi" panose="020B0604020104020204" pitchFamily="34" charset="0"/>
              </a:rPr>
              <a:t>ORDER BY </a:t>
            </a:r>
            <a:r>
              <a:rPr lang="en-US" sz="2000" dirty="0">
                <a:latin typeface="Abadi" panose="020B0604020104020204" pitchFamily="34" charset="0"/>
              </a:rPr>
              <a:t>clause to order the grouped landing outcome in descending order.</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33</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0AB630D8-82BB-40F8-A239-7FACF3C98F33}"/>
              </a:ext>
            </a:extLst>
          </p:cNvPr>
          <p:cNvPicPr>
            <a:picLocks noChangeAspect="1"/>
          </p:cNvPicPr>
          <p:nvPr/>
        </p:nvPicPr>
        <p:blipFill>
          <a:blip r:embed="rId2"/>
          <a:stretch>
            <a:fillRect/>
          </a:stretch>
        </p:blipFill>
        <p:spPr>
          <a:xfrm>
            <a:off x="776008" y="1589360"/>
            <a:ext cx="6124575" cy="4295775"/>
          </a:xfrm>
          <a:prstGeom prst="rect">
            <a:avLst/>
          </a:prstGeom>
        </p:spPr>
      </p:pic>
    </p:spTree>
    <p:extLst>
      <p:ext uri="{BB962C8B-B14F-4D97-AF65-F5344CB8AC3E}">
        <p14:creationId xmlns:p14="http://schemas.microsoft.com/office/powerpoint/2010/main" val="32362391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pic>
        <p:nvPicPr>
          <p:cNvPr id="6" name="Content Placeholder 5">
            <a:extLst>
              <a:ext uri="{FF2B5EF4-FFF2-40B4-BE49-F238E27FC236}">
                <a16:creationId xmlns:a16="http://schemas.microsoft.com/office/drawing/2014/main" id="{470AB9A3-B553-4971-BB03-177421E4971B}"/>
              </a:ext>
            </a:extLst>
          </p:cNvPr>
          <p:cNvPicPr>
            <a:picLocks noGrp="1" noChangeAspect="1"/>
          </p:cNvPicPr>
          <p:nvPr>
            <p:ph idx="4294967295"/>
          </p:nvPr>
        </p:nvPicPr>
        <p:blipFill>
          <a:blip r:embed="rId3"/>
          <a:stretch>
            <a:fillRect/>
          </a:stretch>
        </p:blipFill>
        <p:spPr>
          <a:xfrm>
            <a:off x="770011" y="1308538"/>
            <a:ext cx="10515600" cy="4717035"/>
          </a:xfrm>
          <a:prstGeom prst="rect">
            <a:avLst/>
          </a:prstGeom>
        </p:spPr>
      </p:pic>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pic>
        <p:nvPicPr>
          <p:cNvPr id="4" name="Content Placeholder 3">
            <a:extLst>
              <a:ext uri="{FF2B5EF4-FFF2-40B4-BE49-F238E27FC236}">
                <a16:creationId xmlns:a16="http://schemas.microsoft.com/office/drawing/2014/main" id="{545859BE-C488-4415-B455-A8E223C13405}"/>
              </a:ext>
            </a:extLst>
          </p:cNvPr>
          <p:cNvPicPr>
            <a:picLocks noGrp="1" noChangeAspect="1"/>
          </p:cNvPicPr>
          <p:nvPr>
            <p:ph idx="4294967295"/>
          </p:nvPr>
        </p:nvPicPr>
        <p:blipFill>
          <a:blip r:embed="rId3"/>
          <a:stretch>
            <a:fillRect/>
          </a:stretch>
        </p:blipFill>
        <p:spPr>
          <a:xfrm>
            <a:off x="770011" y="1253472"/>
            <a:ext cx="10687962" cy="4772101"/>
          </a:xfrm>
          <a:prstGeom prst="rect">
            <a:avLst/>
          </a:prstGeom>
        </p:spPr>
      </p:pic>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pic>
        <p:nvPicPr>
          <p:cNvPr id="4" name="Content Placeholder 3">
            <a:extLst>
              <a:ext uri="{FF2B5EF4-FFF2-40B4-BE49-F238E27FC236}">
                <a16:creationId xmlns:a16="http://schemas.microsoft.com/office/drawing/2014/main" id="{6E1784D2-4EB3-4F23-A05A-978BAA2AC218}"/>
              </a:ext>
            </a:extLst>
          </p:cNvPr>
          <p:cNvPicPr>
            <a:picLocks noGrp="1" noChangeAspect="1"/>
          </p:cNvPicPr>
          <p:nvPr>
            <p:ph idx="4294967295"/>
          </p:nvPr>
        </p:nvPicPr>
        <p:blipFill>
          <a:blip r:embed="rId2"/>
          <a:stretch>
            <a:fillRect/>
          </a:stretch>
        </p:blipFill>
        <p:spPr>
          <a:xfrm>
            <a:off x="770010" y="1362318"/>
            <a:ext cx="10092431" cy="5064893"/>
          </a:xfrm>
          <a:prstGeom prst="rect">
            <a:avLst/>
          </a:prstGeom>
        </p:spPr>
      </p:pic>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073DE17-0FF5-4595-A4F2-B52421CEC018}"/>
              </a:ext>
            </a:extLst>
          </p:cNvPr>
          <p:cNvPicPr>
            <a:picLocks noGrp="1" noChangeAspect="1"/>
          </p:cNvPicPr>
          <p:nvPr>
            <p:ph idx="4294967295"/>
          </p:nvPr>
        </p:nvPicPr>
        <p:blipFill>
          <a:blip r:embed="rId3"/>
          <a:stretch>
            <a:fillRect/>
          </a:stretch>
        </p:blipFill>
        <p:spPr>
          <a:xfrm>
            <a:off x="752019" y="1454291"/>
            <a:ext cx="10687962" cy="4772101"/>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714772" y="6226392"/>
            <a:ext cx="2743200" cy="401638"/>
          </a:xfrm>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459822"/>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30575"/>
            <a:ext cx="9766360" cy="44949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lgn="just">
              <a:spcBef>
                <a:spcPts val="1400"/>
              </a:spcBef>
              <a:buNone/>
            </a:pPr>
            <a:r>
              <a:rPr lang="en-US" sz="1800" dirty="0">
                <a:solidFill>
                  <a:schemeClr val="accent3">
                    <a:lumMod val="25000"/>
                  </a:schemeClr>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buFontTx/>
              <a:buChar char="-"/>
            </a:pPr>
            <a:r>
              <a:rPr lang="en-US" sz="1800" dirty="0">
                <a:solidFill>
                  <a:schemeClr val="accent3">
                    <a:lumMod val="25000"/>
                  </a:schemeClr>
                </a:solidFill>
                <a:latin typeface="Abadi" panose="020B0604020104020204" pitchFamily="34" charset="0"/>
              </a:rPr>
              <a:t>What factors determine if the rocket will land successfully?</a:t>
            </a:r>
          </a:p>
          <a:p>
            <a:pPr lvl="1">
              <a:spcBef>
                <a:spcPts val="1400"/>
              </a:spcBef>
              <a:buFontTx/>
              <a:buChar char="-"/>
            </a:pPr>
            <a:r>
              <a:rPr lang="en-US" sz="1800" dirty="0">
                <a:solidFill>
                  <a:schemeClr val="accent3">
                    <a:lumMod val="25000"/>
                  </a:schemeClr>
                </a:solidFill>
                <a:latin typeface="Abadi" panose="020B0604020104020204" pitchFamily="34" charset="0"/>
              </a:rPr>
              <a:t>The interaction amongst various features that determine the success rate of a successful landing.</a:t>
            </a:r>
          </a:p>
          <a:p>
            <a:pPr lvl="1">
              <a:spcBef>
                <a:spcPts val="1400"/>
              </a:spcBef>
              <a:buFontTx/>
              <a:buChar char="-"/>
            </a:pPr>
            <a:r>
              <a:rPr lang="en-US" sz="1800" dirty="0">
                <a:solidFill>
                  <a:schemeClr val="accent3">
                    <a:lumMod val="25000"/>
                  </a:schemeClr>
                </a:solidFill>
                <a:latin typeface="Abadi" panose="020B0604020104020204" pitchFamily="34" charset="0"/>
              </a:rPr>
              <a:t>What operating conditions needs to be in place to ensure a successful landing program.</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C2AB105-08B3-4384-941B-B102B9F85DF4}"/>
              </a:ext>
            </a:extLst>
          </p:cNvPr>
          <p:cNvPicPr>
            <a:picLocks noGrp="1" noChangeAspect="1"/>
          </p:cNvPicPr>
          <p:nvPr>
            <p:ph idx="4294967295"/>
          </p:nvPr>
        </p:nvPicPr>
        <p:blipFill>
          <a:blip r:embed="rId2"/>
          <a:stretch>
            <a:fillRect/>
          </a:stretch>
        </p:blipFill>
        <p:spPr>
          <a:xfrm>
            <a:off x="2123100" y="1242623"/>
            <a:ext cx="7790783" cy="4440746"/>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40</a:t>
            </a:fld>
            <a:endParaRPr lang="en-US" sz="1200">
              <a:solidFill>
                <a:schemeClr val="tx1">
                  <a:tint val="75000"/>
                </a:schemeClr>
              </a:solidFill>
              <a:latin typeface="+mn-lt"/>
            </a:endParaRPr>
          </a:p>
        </p:txBody>
      </p:sp>
      <p:sp>
        <p:nvSpPr>
          <p:cNvPr id="26" name="Title 1">
            <a:extLst>
              <a:ext uri="{FF2B5EF4-FFF2-40B4-BE49-F238E27FC236}">
                <a16:creationId xmlns:a16="http://schemas.microsoft.com/office/drawing/2014/main" id="{B13EB6D9-4C4B-45DF-8FAE-DB400E38C812}"/>
              </a:ext>
            </a:extLst>
          </p:cNvPr>
          <p:cNvSpPr txBox="1">
            <a:spLocks/>
          </p:cNvSpPr>
          <p:nvPr/>
        </p:nvSpPr>
        <p:spPr>
          <a:xfrm>
            <a:off x="1103586" y="727738"/>
            <a:ext cx="10476314" cy="514885"/>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p>
          <a:p>
            <a:endParaRPr lang="en-US" dirty="0">
              <a:solidFill>
                <a:srgbClr val="0B49CB"/>
              </a:solidFill>
              <a:latin typeface="Abadi"/>
            </a:endParaRP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4D271BF5-BAA1-4CEB-A575-76A097FABBBA}"/>
              </a:ext>
            </a:extLst>
          </p:cNvPr>
          <p:cNvSpPr txBox="1">
            <a:spLocks/>
          </p:cNvSpPr>
          <p:nvPr/>
        </p:nvSpPr>
        <p:spPr>
          <a:xfrm>
            <a:off x="838199" y="291090"/>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p>
        </p:txBody>
      </p:sp>
      <p:sp>
        <p:nvSpPr>
          <p:cNvPr id="17" name="Rectangle 16">
            <a:extLst>
              <a:ext uri="{FF2B5EF4-FFF2-40B4-BE49-F238E27FC236}">
                <a16:creationId xmlns:a16="http://schemas.microsoft.com/office/drawing/2014/main" id="{F170E346-B98B-43A6-A4DA-D36FF6328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4" name="Content Placeholder 3" descr="Graphical user interface, application&#10;&#10;Description automatically generated">
            <a:extLst>
              <a:ext uri="{FF2B5EF4-FFF2-40B4-BE49-F238E27FC236}">
                <a16:creationId xmlns:a16="http://schemas.microsoft.com/office/drawing/2014/main" id="{E7D9358F-78D4-4E85-84A7-02D5123A0571}"/>
              </a:ext>
            </a:extLst>
          </p:cNvPr>
          <p:cNvPicPr>
            <a:picLocks noGrp="1" noChangeAspect="1"/>
          </p:cNvPicPr>
          <p:nvPr>
            <p:ph idx="4294967295"/>
          </p:nvPr>
        </p:nvPicPr>
        <p:blipFill>
          <a:blip r:embed="rId2"/>
          <a:stretch>
            <a:fillRect/>
          </a:stretch>
        </p:blipFill>
        <p:spPr>
          <a:xfrm>
            <a:off x="838200" y="2191367"/>
            <a:ext cx="10515599" cy="3785614"/>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41</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Classification Accuracy</a:t>
            </a:r>
          </a:p>
        </p:txBody>
      </p:sp>
      <p:sp>
        <p:nvSpPr>
          <p:cNvPr id="18" name="Rectangle 17">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0" name="Rectangle 19">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5351164" y="586822"/>
            <a:ext cx="6002636" cy="1645920"/>
          </a:xfrm>
          <a:prstGeom prst="rect">
            <a:avLst/>
          </a:prstGeom>
        </p:spPr>
        <p:txBody>
          <a:bodyPr vert="horz" lIns="91440" tIns="45720" rIns="91440" bIns="45720" rtlCol="0" anchor="ctr">
            <a:normAutofit/>
          </a:bodyPr>
          <a:lstStyle/>
          <a:p>
            <a:pPr>
              <a:spcBef>
                <a:spcPts val="1400"/>
              </a:spcBef>
            </a:pPr>
            <a:r>
              <a:rPr lang="en-US" sz="2200" dirty="0">
                <a:latin typeface="Abadi" panose="020B0604020104020204" pitchFamily="34" charset="0"/>
              </a:rPr>
              <a:t>The decision tree classifier is the model with the highest classification accuracy</a:t>
            </a:r>
          </a:p>
          <a:p>
            <a:pPr>
              <a:spcBef>
                <a:spcPts val="1400"/>
              </a:spcBef>
            </a:pPr>
            <a:endParaRPr lang="en-US" sz="1800" dirty="0"/>
          </a:p>
        </p:txBody>
      </p:sp>
      <p:pic>
        <p:nvPicPr>
          <p:cNvPr id="3" name="Picture 2">
            <a:extLst>
              <a:ext uri="{FF2B5EF4-FFF2-40B4-BE49-F238E27FC236}">
                <a16:creationId xmlns:a16="http://schemas.microsoft.com/office/drawing/2014/main" id="{4125DC3F-06C6-4F66-ADB5-43E9E2294DD9}"/>
              </a:ext>
            </a:extLst>
          </p:cNvPr>
          <p:cNvPicPr>
            <a:picLocks noChangeAspect="1"/>
          </p:cNvPicPr>
          <p:nvPr/>
        </p:nvPicPr>
        <p:blipFill>
          <a:blip r:embed="rId2"/>
          <a:stretch>
            <a:fillRect/>
          </a:stretch>
        </p:blipFill>
        <p:spPr>
          <a:xfrm>
            <a:off x="557784" y="2815221"/>
            <a:ext cx="11164824" cy="3321534"/>
          </a:xfrm>
          <a:prstGeom prst="rect">
            <a:avLst/>
          </a:prstGeom>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43</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5791563"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D67EECC3-6329-4484-B1EE-3EBEB590740D}"/>
              </a:ext>
            </a:extLst>
          </p:cNvPr>
          <p:cNvPicPr>
            <a:picLocks noChangeAspect="1"/>
          </p:cNvPicPr>
          <p:nvPr/>
        </p:nvPicPr>
        <p:blipFill>
          <a:blip r:embed="rId3"/>
          <a:stretch>
            <a:fillRect/>
          </a:stretch>
        </p:blipFill>
        <p:spPr>
          <a:xfrm>
            <a:off x="6561574" y="1880339"/>
            <a:ext cx="4281910" cy="309732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507254"/>
            <a:ext cx="10515600" cy="451832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dirty="0">
                <a:latin typeface="Abadi" panose="020B0604020104020204" pitchFamily="34" charset="0"/>
              </a:rPr>
              <a:t>Launch success rate started to increase in 2013 till 2020.</a:t>
            </a: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using SpaceX API and web scraping from Wikipedia.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One-hot encoding was applied to categorical features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03131"/>
            <a:ext cx="10218555" cy="4773832"/>
          </a:xfrm>
          <a:prstGeom prst="rect">
            <a:avLst/>
          </a:prstGeom>
        </p:spPr>
        <p:txBody>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data was collected using various methods</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Data collection was done using get request to the SpaceX API.</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Next, we decoded the response content as a Json using .json() function call and turn it into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using .</a:t>
            </a:r>
            <a:r>
              <a:rPr lang="en-US" sz="1900" dirty="0" err="1">
                <a:solidFill>
                  <a:schemeClr val="accent3">
                    <a:lumMod val="25000"/>
                  </a:schemeClr>
                </a:solidFill>
                <a:latin typeface="Abadi" panose="020B0604020104020204" pitchFamily="34" charset="0"/>
              </a:rPr>
              <a:t>json_normalize</a:t>
            </a:r>
            <a:r>
              <a:rPr lang="en-US" sz="1900" dirty="0">
                <a:solidFill>
                  <a:schemeClr val="accent3">
                    <a:lumMod val="25000"/>
                  </a:schemeClr>
                </a:solidFill>
                <a:latin typeface="Abadi" panose="020B0604020104020204" pitchFamily="34" charset="0"/>
              </a:rPr>
              <a:t>().</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We then cleaned the data, checked for missing values and fill in missing values where necessary.</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In addition, we performed web scraping from Wikipedia for Falcon 9 launch records with BeautifulSoup. </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The objective was to extract the launch records as HTML table, parse the table and convert it 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for future analysis.</a:t>
            </a:r>
          </a:p>
          <a:p>
            <a:pPr lvl="1">
              <a:lnSpc>
                <a:spcPct val="100000"/>
              </a:lnSpc>
              <a:spcBef>
                <a:spcPts val="1400"/>
              </a:spcBef>
              <a:buFontTx/>
              <a:buChar char="-"/>
            </a:pPr>
            <a:endParaRPr lang="en-US" sz="18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get request to the SpaceX API to collect data, clean the requested data and did some basic data wrangling and formatting.</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https://github.com/Rithvika7/Datascience_in_spacerace/blob/main/Datacollection_spacex-checkpoint.ipynb</a:t>
            </a:r>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9" name="Picture 8">
            <a:extLst>
              <a:ext uri="{FF2B5EF4-FFF2-40B4-BE49-F238E27FC236}">
                <a16:creationId xmlns:a16="http://schemas.microsoft.com/office/drawing/2014/main" id="{61E4AF22-EFED-4B80-BCDB-9BE50C288589}"/>
              </a:ext>
            </a:extLst>
          </p:cNvPr>
          <p:cNvPicPr>
            <a:picLocks noChangeAspect="1"/>
          </p:cNvPicPr>
          <p:nvPr/>
        </p:nvPicPr>
        <p:blipFill>
          <a:blip r:embed="rId3"/>
          <a:stretch>
            <a:fillRect/>
          </a:stretch>
        </p:blipFill>
        <p:spPr>
          <a:xfrm>
            <a:off x="6518511" y="1499088"/>
            <a:ext cx="4861273" cy="4527062"/>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477108"/>
            <a:ext cx="4655614" cy="4689842"/>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 applied web scrapping to webscrap Falcon 9 launch records with BeautifulSoup </a:t>
            </a:r>
          </a:p>
          <a:p>
            <a:pPr>
              <a:lnSpc>
                <a:spcPct val="100000"/>
              </a:lnSpc>
              <a:spcBef>
                <a:spcPts val="1400"/>
              </a:spcBef>
            </a:pPr>
            <a:r>
              <a:rPr lang="en-US" sz="2200" dirty="0">
                <a:solidFill>
                  <a:schemeClr val="accent3">
                    <a:lumMod val="25000"/>
                  </a:schemeClr>
                </a:solidFill>
                <a:latin typeface="Abadi"/>
              </a:rPr>
              <a:t>We parsed the table and converted it into a pandas dataframe.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https://github.com/Rithvika7/Datascience_in_spacerace/blob/main/Data%20collection%20with%20webscrapping-checkpoint.ipynb</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477108"/>
            <a:ext cx="4556797" cy="4689842"/>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pic>
        <p:nvPicPr>
          <p:cNvPr id="7" name="Picture 6">
            <a:extLst>
              <a:ext uri="{FF2B5EF4-FFF2-40B4-BE49-F238E27FC236}">
                <a16:creationId xmlns:a16="http://schemas.microsoft.com/office/drawing/2014/main" id="{11B286EC-90E5-482C-9C00-C353EE9D2862}"/>
              </a:ext>
            </a:extLst>
          </p:cNvPr>
          <p:cNvPicPr>
            <a:picLocks noChangeAspect="1"/>
          </p:cNvPicPr>
          <p:nvPr/>
        </p:nvPicPr>
        <p:blipFill>
          <a:blip r:embed="rId3"/>
          <a:stretch>
            <a:fillRect/>
          </a:stretch>
        </p:blipFill>
        <p:spPr>
          <a:xfrm>
            <a:off x="5910262" y="1447559"/>
            <a:ext cx="4655614" cy="4778833"/>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purl.org/dc/elements/1.1/"/>
    <ds:schemaRef ds:uri="http://purl.org/dc/dcmitype/"/>
    <ds:schemaRef ds:uri="http://schemas.microsoft.com/office/2006/metadata/properties"/>
    <ds:schemaRef ds:uri="http://schemas.openxmlformats.org/package/2006/metadata/core-properties"/>
    <ds:schemaRef ds:uri="f80a141d-92ca-4d3d-9308-f7e7b1d44ce8"/>
    <ds:schemaRef ds:uri="http://www.w3.org/XML/1998/namespace"/>
    <ds:schemaRef ds:uri="http://schemas.microsoft.com/office/2006/documentManagement/types"/>
    <ds:schemaRef ds:uri="http://purl.org/dc/terms/"/>
    <ds:schemaRef ds:uri="http://schemas.microsoft.com/office/infopath/2007/PartnerControls"/>
    <ds:schemaRef ds:uri="155be751-a274-42e8-93fb-f39d3b9bccc8"/>
  </ds:schemaRefs>
</ds:datastoreItem>
</file>

<file path=docProps/app.xml><?xml version="1.0" encoding="utf-8"?>
<Properties xmlns="http://schemas.openxmlformats.org/officeDocument/2006/extended-properties" xmlns:vt="http://schemas.openxmlformats.org/officeDocument/2006/docPropsVTypes">
  <Template/>
  <TotalTime>1505</TotalTime>
  <Words>1813</Words>
  <Application>Microsoft Office PowerPoint</Application>
  <PresentationFormat>Widescreen</PresentationFormat>
  <Paragraphs>206</Paragraphs>
  <Slides>46</Slides>
  <Notes>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46</vt:i4>
      </vt:variant>
    </vt:vector>
  </HeadingPairs>
  <TitlesOfParts>
    <vt:vector size="51" baseType="lpstr">
      <vt:lpstr>Abadi</vt:lpstr>
      <vt:lpstr>Arial</vt:lpstr>
      <vt:lpstr>Calibri</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Sathya Rithvikaa</dc:creator>
  <cp:lastModifiedBy>Sathya Rithvikaa</cp:lastModifiedBy>
  <cp:revision>200</cp:revision>
  <dcterms:created xsi:type="dcterms:W3CDTF">2021-04-29T18:58:34Z</dcterms:created>
  <dcterms:modified xsi:type="dcterms:W3CDTF">2024-10-10T14:21:43Z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